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3"/>
  </p:notesMasterIdLst>
  <p:sldIdLst>
    <p:sldId id="277" r:id="rId6"/>
    <p:sldId id="278" r:id="rId7"/>
    <p:sldId id="296" r:id="rId8"/>
    <p:sldId id="280" r:id="rId9"/>
    <p:sldId id="300" r:id="rId10"/>
    <p:sldId id="310" r:id="rId11"/>
    <p:sldId id="309" r:id="rId12"/>
    <p:sldId id="295" r:id="rId13"/>
    <p:sldId id="284" r:id="rId14"/>
    <p:sldId id="286" r:id="rId15"/>
    <p:sldId id="311" r:id="rId16"/>
    <p:sldId id="314" r:id="rId17"/>
    <p:sldId id="313" r:id="rId18"/>
    <p:sldId id="312" r:id="rId19"/>
    <p:sldId id="293" r:id="rId20"/>
    <p:sldId id="294" r:id="rId21"/>
    <p:sldId id="276" r:id="rId2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4"/>
    <a:srgbClr val="BCBEC0"/>
    <a:srgbClr val="E6E7E8"/>
    <a:srgbClr val="006325"/>
    <a:srgbClr val="FFD45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1860" y="-378"/>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B8AE55A0-88DB-44F8-9E71-882C6BFF5295}" type="datetimeFigureOut">
              <a:rPr lang="en-US" smtClean="0"/>
              <a:t>04/07/2017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68F7C3CB-48A2-4C6E-9D8D-9C534A317DEE}" type="slidenum">
              <a:rPr lang="en-US" smtClean="0"/>
              <a:t>‹#›</a:t>
            </a:fld>
            <a:endParaRPr lang="en-US"/>
          </a:p>
        </p:txBody>
      </p:sp>
    </p:spTree>
    <p:extLst>
      <p:ext uri="{BB962C8B-B14F-4D97-AF65-F5344CB8AC3E}">
        <p14:creationId xmlns:p14="http://schemas.microsoft.com/office/powerpoint/2010/main" val="427148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B59475FA-141D-4A59-BBF9-BE44D84EF8AA}" type="slidenum">
              <a:rPr lang="en-US" smtClean="0"/>
              <a:pPr/>
              <a:t>1</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marL="228943" indent="-228943">
              <a:buFont typeface="Arial" pitchFamily="34" charset="0"/>
              <a:buChar char="•"/>
            </a:pPr>
            <a:endParaRPr lang="en-US" dirty="0" smtClean="0"/>
          </a:p>
          <a:p>
            <a:pPr marL="228943" indent="-228943">
              <a:buFont typeface="Arial" pitchFamily="34" charset="0"/>
              <a:buChar char="•"/>
            </a:pPr>
            <a:endParaRPr lang="en-US" dirty="0" smtClean="0"/>
          </a:p>
        </p:txBody>
      </p:sp>
      <p:sp>
        <p:nvSpPr>
          <p:cNvPr id="20484" name="Slide Number Placeholder 3"/>
          <p:cNvSpPr>
            <a:spLocks noGrp="1"/>
          </p:cNvSpPr>
          <p:nvPr>
            <p:ph type="sldNum" sz="quarter" idx="5"/>
          </p:nvPr>
        </p:nvSpPr>
        <p:spPr>
          <a:noFill/>
        </p:spPr>
        <p:txBody>
          <a:bodyPr/>
          <a:lstStyle/>
          <a:p>
            <a:fld id="{ABD06765-8D2A-4BAA-93F3-66CB768E05D5}"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marL="228943" indent="-228943">
              <a:buFont typeface="Arial" pitchFamily="34" charset="0"/>
              <a:buChar char="•"/>
            </a:pPr>
            <a:endParaRPr lang="en-US" dirty="0" smtClean="0"/>
          </a:p>
          <a:p>
            <a:pPr marL="228943" indent="-228943">
              <a:buFont typeface="Arial" pitchFamily="34" charset="0"/>
              <a:buChar char="•"/>
            </a:pPr>
            <a:endParaRPr lang="en-US" dirty="0" smtClean="0"/>
          </a:p>
        </p:txBody>
      </p:sp>
      <p:sp>
        <p:nvSpPr>
          <p:cNvPr id="20484" name="Slide Number Placeholder 3"/>
          <p:cNvSpPr>
            <a:spLocks noGrp="1"/>
          </p:cNvSpPr>
          <p:nvPr>
            <p:ph type="sldNum" sz="quarter" idx="5"/>
          </p:nvPr>
        </p:nvSpPr>
        <p:spPr>
          <a:noFill/>
        </p:spPr>
        <p:txBody>
          <a:bodyPr/>
          <a:lstStyle/>
          <a:p>
            <a:fld id="{ABD06765-8D2A-4BAA-93F3-66CB768E05D5}"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marL="228943" indent="-228943">
              <a:buFont typeface="Arial" pitchFamily="34" charset="0"/>
              <a:buChar char="•"/>
            </a:pPr>
            <a:endParaRPr lang="en-US" dirty="0" smtClean="0"/>
          </a:p>
          <a:p>
            <a:pPr marL="228943" indent="-228943">
              <a:buFont typeface="Arial" pitchFamily="34" charset="0"/>
              <a:buChar char="•"/>
            </a:pPr>
            <a:endParaRPr lang="en-US" dirty="0" smtClean="0"/>
          </a:p>
        </p:txBody>
      </p:sp>
      <p:sp>
        <p:nvSpPr>
          <p:cNvPr id="20484" name="Slide Number Placeholder 3"/>
          <p:cNvSpPr>
            <a:spLocks noGrp="1"/>
          </p:cNvSpPr>
          <p:nvPr>
            <p:ph type="sldNum" sz="quarter" idx="5"/>
          </p:nvPr>
        </p:nvSpPr>
        <p:spPr>
          <a:noFill/>
        </p:spPr>
        <p:txBody>
          <a:bodyPr/>
          <a:lstStyle/>
          <a:p>
            <a:fld id="{ABD06765-8D2A-4BAA-93F3-66CB768E05D5}" type="slidenum">
              <a:rPr lang="en-US" smtClean="0"/>
              <a:pPr/>
              <a:t>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a:prstGeom prst="rect">
            <a:avLst/>
          </a:prstGeom>
        </p:spPr>
        <p:txBody>
          <a:bodyPr/>
          <a:lstStyle>
            <a:lvl1pPr>
              <a:defRPr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657600"/>
            <a:ext cx="64008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extBox 4"/>
          <p:cNvSpPr txBox="1"/>
          <p:nvPr userDrawn="1"/>
        </p:nvSpPr>
        <p:spPr>
          <a:xfrm>
            <a:off x="8275320" y="6172200"/>
            <a:ext cx="381000" cy="584775"/>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a:solidFill>
                  <a:schemeClr val="bg1">
                    <a:lumMod val="95000"/>
                  </a:schemeClr>
                </a:solidFill>
              </a:defRPr>
            </a:lvl1pPr>
          </a:lstStyle>
          <a:p>
            <a:pPr algn="l"/>
            <a:r>
              <a:rPr lang="en-US" dirty="0" smtClean="0">
                <a:solidFill>
                  <a:srgbClr val="0054A4"/>
                </a:solidFill>
              </a:rPr>
              <a:t>Template for pages 1-9</a:t>
            </a:r>
            <a:endParaRPr lang="en-US" dirty="0">
              <a:solidFill>
                <a:srgbClr val="0054A4"/>
              </a:solidFill>
            </a:endParaRPr>
          </a:p>
        </p:txBody>
      </p:sp>
      <p:sp>
        <p:nvSpPr>
          <p:cNvPr id="20" name="TextBox 19"/>
          <p:cNvSpPr txBox="1"/>
          <p:nvPr userDrawn="1"/>
        </p:nvSpPr>
        <p:spPr>
          <a:xfrm>
            <a:off x="8284464"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baseline="0">
                <a:solidFill>
                  <a:schemeClr val="bg1"/>
                </a:solidFill>
              </a:defRPr>
            </a:lvl1pPr>
          </a:lstStyle>
          <a:p>
            <a:pPr algn="l"/>
            <a:r>
              <a:rPr lang="en-US" dirty="0" smtClean="0">
                <a:solidFill>
                  <a:srgbClr val="0054A4"/>
                </a:solidFill>
              </a:rPr>
              <a:t>Template for pages 10 and up</a:t>
            </a:r>
            <a:endParaRPr lang="en-US" dirty="0">
              <a:solidFill>
                <a:srgbClr val="0054A4"/>
              </a:solidFill>
            </a:endParaRPr>
          </a:p>
        </p:txBody>
      </p:sp>
      <p:sp>
        <p:nvSpPr>
          <p:cNvPr id="5" name="TextBox 4"/>
          <p:cNvSpPr txBox="1"/>
          <p:nvPr userDrawn="1"/>
        </p:nvSpPr>
        <p:spPr>
          <a:xfrm>
            <a:off x="8211312"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392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descr="wc_strat_powerpoint-r1-0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228600" y="4800600"/>
            <a:ext cx="8534400" cy="954107"/>
          </a:xfrm>
          <a:prstGeom prst="rect">
            <a:avLst/>
          </a:prstGeom>
          <a:noFill/>
          <a:ln w="9525">
            <a:noFill/>
            <a:miter lim="800000"/>
            <a:headEnd/>
            <a:tailEnd/>
          </a:ln>
        </p:spPr>
        <p:txBody>
          <a:bodyPr wrap="square">
            <a:spAutoFit/>
          </a:bodyPr>
          <a:lstStyle/>
          <a:p>
            <a:pPr algn="ctr"/>
            <a:r>
              <a:rPr lang="en-US" sz="2800" b="1" dirty="0"/>
              <a:t>Administrative Permit Case Number: WADMIN17-0001 (Instant Smog)</a:t>
            </a:r>
            <a:endParaRPr lang="en-US" sz="1200" b="1" dirty="0">
              <a:solidFill>
                <a:srgbClr val="D81F2A"/>
              </a:solidFill>
            </a:endParaRPr>
          </a:p>
        </p:txBody>
      </p:sp>
      <p:sp>
        <p:nvSpPr>
          <p:cNvPr id="5125" name="Text Box 5"/>
          <p:cNvSpPr txBox="1">
            <a:spLocks noChangeArrowheads="1"/>
          </p:cNvSpPr>
          <p:nvPr/>
        </p:nvSpPr>
        <p:spPr bwMode="auto">
          <a:xfrm>
            <a:off x="1101965" y="0"/>
            <a:ext cx="7924799" cy="1077218"/>
          </a:xfrm>
          <a:prstGeom prst="rect">
            <a:avLst/>
          </a:prstGeom>
          <a:noFill/>
          <a:ln w="9525">
            <a:noFill/>
            <a:miter lim="800000"/>
            <a:headEnd/>
            <a:tailEnd/>
          </a:ln>
        </p:spPr>
        <p:txBody>
          <a:bodyPr wrap="square">
            <a:spAutoFit/>
          </a:bodyPr>
          <a:lstStyle/>
          <a:p>
            <a:pPr algn="ctr">
              <a:spcBef>
                <a:spcPct val="50000"/>
              </a:spcBef>
            </a:pPr>
            <a:r>
              <a:rPr lang="en-US" sz="3200" b="1" dirty="0">
                <a:solidFill>
                  <a:schemeClr val="bg1"/>
                </a:solidFill>
              </a:rPr>
              <a:t>Washoe County Board of Adjustment</a:t>
            </a:r>
          </a:p>
          <a:p>
            <a:pPr algn="ctr"/>
            <a:r>
              <a:rPr lang="en-US" sz="3200" b="1" dirty="0" smtClean="0">
                <a:solidFill>
                  <a:schemeClr val="bg1"/>
                </a:solidFill>
              </a:rPr>
              <a:t>April 6, 2017</a:t>
            </a:r>
            <a:endParaRPr lang="en-US" sz="3200" b="1" dirty="0">
              <a:solidFill>
                <a:schemeClr val="bg1"/>
              </a:solidFill>
            </a:endParaRPr>
          </a:p>
        </p:txBody>
      </p:sp>
      <p:pic>
        <p:nvPicPr>
          <p:cNvPr id="2"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38150" y="1219200"/>
            <a:ext cx="8371462" cy="3505200"/>
          </a:xfrm>
          <a:prstGeom prst="round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805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295400" y="0"/>
            <a:ext cx="7543800" cy="9882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4400" b="1" dirty="0" smtClean="0">
                <a:solidFill>
                  <a:schemeClr val="bg1"/>
                </a:solidFill>
              </a:rPr>
              <a:t>Administrative Permit </a:t>
            </a:r>
            <a:r>
              <a:rPr lang="en-US" sz="4400" b="1" dirty="0">
                <a:solidFill>
                  <a:schemeClr val="bg1"/>
                </a:solidFill>
              </a:rPr>
              <a:t>Findings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038350"/>
            <a:ext cx="8993754"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608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295400" y="0"/>
            <a:ext cx="7543800" cy="9882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4400" b="1" dirty="0" smtClean="0">
                <a:solidFill>
                  <a:schemeClr val="bg1"/>
                </a:solidFill>
              </a:rPr>
              <a:t>Administrative Permit </a:t>
            </a:r>
            <a:r>
              <a:rPr lang="en-US" sz="4400" b="1" dirty="0">
                <a:solidFill>
                  <a:schemeClr val="bg1"/>
                </a:solidFill>
              </a:rPr>
              <a:t>Findings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8724176"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355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295400" y="0"/>
            <a:ext cx="7543800" cy="9882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4400" b="1" dirty="0" smtClean="0">
                <a:solidFill>
                  <a:schemeClr val="bg1"/>
                </a:solidFill>
              </a:rPr>
              <a:t>Administrative Permit </a:t>
            </a:r>
            <a:r>
              <a:rPr lang="en-US" sz="4400" b="1" dirty="0">
                <a:solidFill>
                  <a:schemeClr val="bg1"/>
                </a:solidFill>
              </a:rPr>
              <a:t>Findings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95525"/>
            <a:ext cx="8873576"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794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295400" y="0"/>
            <a:ext cx="7543800" cy="9882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4400" b="1" dirty="0" smtClean="0">
                <a:solidFill>
                  <a:schemeClr val="bg1"/>
                </a:solidFill>
              </a:rPr>
              <a:t>Administrative Permit </a:t>
            </a:r>
            <a:r>
              <a:rPr lang="en-US" sz="4400" b="1" dirty="0">
                <a:solidFill>
                  <a:schemeClr val="bg1"/>
                </a:solidFill>
              </a:rPr>
              <a:t>Findings</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86961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162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295400" y="0"/>
            <a:ext cx="7543800" cy="9882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4400" b="1" dirty="0" smtClean="0">
                <a:solidFill>
                  <a:schemeClr val="bg1"/>
                </a:solidFill>
              </a:rPr>
              <a:t>Administrative Permit </a:t>
            </a:r>
            <a:r>
              <a:rPr lang="en-US" sz="4400" b="1" dirty="0">
                <a:solidFill>
                  <a:schemeClr val="bg1"/>
                </a:solidFill>
              </a:rPr>
              <a:t>Findings</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057400"/>
            <a:ext cx="8763000" cy="1388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935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236663" y="76200"/>
            <a:ext cx="7742238" cy="684212"/>
          </a:xfrm>
        </p:spPr>
        <p:txBody>
          <a:bodyPr/>
          <a:lstStyle/>
          <a:p>
            <a:r>
              <a:rPr lang="en-US" dirty="0">
                <a:solidFill>
                  <a:schemeClr val="bg1"/>
                </a:solidFill>
                <a:latin typeface="+mn-lt"/>
                <a:ea typeface="+mn-ea"/>
                <a:cs typeface="+mn-cs"/>
              </a:rPr>
              <a:t>Recommendation</a:t>
            </a:r>
          </a:p>
        </p:txBody>
      </p:sp>
      <p:sp>
        <p:nvSpPr>
          <p:cNvPr id="7" name="Text Box 6"/>
          <p:cNvSpPr txBox="1">
            <a:spLocks noChangeArrowheads="1"/>
          </p:cNvSpPr>
          <p:nvPr/>
        </p:nvSpPr>
        <p:spPr bwMode="auto">
          <a:xfrm>
            <a:off x="304800" y="1143000"/>
            <a:ext cx="8458200" cy="4572000"/>
          </a:xfrm>
          <a:prstGeom prst="rect">
            <a:avLst/>
          </a:prstGeom>
          <a:noFill/>
          <a:ln w="9525">
            <a:noFill/>
            <a:miter lim="800000"/>
            <a:headEnd/>
            <a:tailEnd/>
          </a:ln>
          <a:effectLst/>
        </p:spPr>
        <p:txBody>
          <a:bodyPr wrap="square">
            <a:spAutoFit/>
          </a:bodyPr>
          <a:lstStyle/>
          <a:p>
            <a:pPr algn="just">
              <a:spcBef>
                <a:spcPct val="50000"/>
              </a:spcBef>
            </a:pPr>
            <a:r>
              <a:rPr lang="en-US" sz="3600" dirty="0"/>
              <a:t>Those agencies which reviewed the application either made no comments or recommended conditions in support of approval of the project. Therefore, after a thorough analysis and review, Administrative Permit Case Number WADMIN17-0001 is being recommended for approval with conditions. </a:t>
            </a:r>
            <a:endParaRPr lang="en-US" sz="3600" dirty="0">
              <a:solidFill>
                <a:schemeClr val="accent2"/>
              </a:solidFill>
            </a:endParaRPr>
          </a:p>
        </p:txBody>
      </p:sp>
    </p:spTree>
    <p:extLst>
      <p:ext uri="{BB962C8B-B14F-4D97-AF65-F5344CB8AC3E}">
        <p14:creationId xmlns:p14="http://schemas.microsoft.com/office/powerpoint/2010/main" val="1055056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676400" y="110481"/>
            <a:ext cx="6514583" cy="7391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400" b="1" dirty="0">
                <a:solidFill>
                  <a:schemeClr val="bg1"/>
                </a:solidFill>
                <a:effectLst>
                  <a:outerShdw blurRad="88900" dist="190500" dir="8100000" algn="tr" rotWithShape="0">
                    <a:prstClr val="black">
                      <a:alpha val="90000"/>
                    </a:prstClr>
                  </a:outerShdw>
                </a:effectLst>
              </a:rPr>
              <a:t>Possible Motion</a:t>
            </a:r>
          </a:p>
        </p:txBody>
      </p:sp>
      <p:sp>
        <p:nvSpPr>
          <p:cNvPr id="7" name="Rectangle 3"/>
          <p:cNvSpPr txBox="1">
            <a:spLocks noChangeArrowheads="1"/>
          </p:cNvSpPr>
          <p:nvPr/>
        </p:nvSpPr>
        <p:spPr bwMode="auto">
          <a:xfrm>
            <a:off x="381000" y="1143000"/>
            <a:ext cx="8305800" cy="4540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eaLnBrk="0" fontAlgn="base" hangingPunct="0">
              <a:spcBef>
                <a:spcPct val="0"/>
              </a:spcBef>
              <a:spcAft>
                <a:spcPct val="0"/>
              </a:spcAft>
              <a:defRPr/>
            </a:pPr>
            <a:r>
              <a:rPr lang="en-US" sz="3200" dirty="0"/>
              <a:t>I move that, after giving reasoned consideration to the information contained in the staff report and information received during the public hearing, the Board of Adjustment approve Administrative Permit Case Number WADMIN17-0001 for FDM LLC, Frank </a:t>
            </a:r>
            <a:r>
              <a:rPr lang="en-US" sz="3200" dirty="0" err="1"/>
              <a:t>Lepori</a:t>
            </a:r>
            <a:r>
              <a:rPr lang="en-US" sz="3200" dirty="0"/>
              <a:t>, having made all five findings in accordance with Washoe County Development Code Section 110.808.25</a:t>
            </a:r>
            <a:endParaRPr kumimoji="0" lang="en-US" sz="3200" b="0" i="0" u="none" strike="noStrike" kern="0" cap="none" spc="0" normalizeH="0" baseline="0" noProof="0" dirty="0">
              <a:ln>
                <a:noFill/>
              </a:ln>
              <a:solidFill>
                <a:srgbClr val="467BB4"/>
              </a:solidFill>
              <a:effectLst/>
              <a:uLnTx/>
              <a:uFillTx/>
              <a:latin typeface="+mn-lt"/>
              <a:ea typeface="+mn-ea"/>
              <a:cs typeface="+mn-cs"/>
            </a:endParaRPr>
          </a:p>
        </p:txBody>
      </p:sp>
    </p:spTree>
    <p:extLst>
      <p:ext uri="{BB962C8B-B14F-4D97-AF65-F5344CB8AC3E}">
        <p14:creationId xmlns:p14="http://schemas.microsoft.com/office/powerpoint/2010/main" val="3387633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0" y="2590800"/>
            <a:ext cx="3810000" cy="923330"/>
          </a:xfrm>
          <a:prstGeom prst="rect">
            <a:avLst/>
          </a:prstGeom>
          <a:noFill/>
        </p:spPr>
        <p:txBody>
          <a:bodyPr wrap="square" rtlCol="0">
            <a:spAutoFit/>
          </a:bodyPr>
          <a:lstStyle/>
          <a:p>
            <a:pPr algn="ctr"/>
            <a:r>
              <a:rPr lang="en-US" sz="5400" dirty="0" smtClean="0"/>
              <a:t>Questions?</a:t>
            </a:r>
            <a:endParaRPr lang="en-US" sz="5400" dirty="0"/>
          </a:p>
        </p:txBody>
      </p:sp>
    </p:spTree>
    <p:extLst>
      <p:ext uri="{BB962C8B-B14F-4D97-AF65-F5344CB8AC3E}">
        <p14:creationId xmlns:p14="http://schemas.microsoft.com/office/powerpoint/2010/main" val="1949697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19200" y="76200"/>
            <a:ext cx="6096000" cy="792162"/>
          </a:xfrm>
        </p:spPr>
        <p:txBody>
          <a:bodyPr/>
          <a:lstStyle/>
          <a:p>
            <a:r>
              <a:rPr lang="en-US" sz="4800" dirty="0">
                <a:solidFill>
                  <a:schemeClr val="bg1"/>
                </a:solidFill>
              </a:rPr>
              <a:t>Case Description</a:t>
            </a:r>
            <a:endParaRPr lang="en-US" sz="4800" dirty="0">
              <a:solidFill>
                <a:schemeClr val="bg1"/>
              </a:solidFill>
              <a:latin typeface="+mn-lt"/>
              <a:ea typeface="+mn-ea"/>
              <a:cs typeface="+mn-cs"/>
            </a:endParaRPr>
          </a:p>
        </p:txBody>
      </p:sp>
      <p:sp>
        <p:nvSpPr>
          <p:cNvPr id="2" name="TextBox 1"/>
          <p:cNvSpPr txBox="1"/>
          <p:nvPr/>
        </p:nvSpPr>
        <p:spPr>
          <a:xfrm>
            <a:off x="304800" y="1219200"/>
            <a:ext cx="8458200" cy="369332"/>
          </a:xfrm>
          <a:prstGeom prst="rect">
            <a:avLst/>
          </a:prstGeom>
          <a:noFill/>
        </p:spPr>
        <p:txBody>
          <a:bodyPr wrap="square" rtlCol="0">
            <a:spAutoFit/>
          </a:bodyPr>
          <a:lstStyle/>
          <a:p>
            <a:endParaRPr lang="en-US" dirty="0"/>
          </a:p>
        </p:txBody>
      </p:sp>
      <p:sp>
        <p:nvSpPr>
          <p:cNvPr id="3" name="TextBox 2"/>
          <p:cNvSpPr txBox="1"/>
          <p:nvPr/>
        </p:nvSpPr>
        <p:spPr>
          <a:xfrm>
            <a:off x="76200" y="990600"/>
            <a:ext cx="8991600" cy="5016758"/>
          </a:xfrm>
          <a:prstGeom prst="rect">
            <a:avLst/>
          </a:prstGeom>
          <a:noFill/>
        </p:spPr>
        <p:txBody>
          <a:bodyPr wrap="square" rtlCol="0">
            <a:spAutoFit/>
          </a:bodyPr>
          <a:lstStyle/>
          <a:p>
            <a:pPr algn="just"/>
            <a:r>
              <a:rPr lang="en-US" sz="4000" dirty="0"/>
              <a:t>For possible action, hearing, and discussion, to approve an administrative permit for an Auto Repair use in the General Commercial zoning district. The proposed Auto Repair use would be within a 405 square foot smog check building located in the southwest corner of the parcel.</a:t>
            </a:r>
            <a:endParaRPr lang="en-US" sz="3200" dirty="0"/>
          </a:p>
        </p:txBody>
      </p:sp>
    </p:spTree>
    <p:extLst>
      <p:ext uri="{BB962C8B-B14F-4D97-AF65-F5344CB8AC3E}">
        <p14:creationId xmlns:p14="http://schemas.microsoft.com/office/powerpoint/2010/main" val="226956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1143000"/>
            <a:ext cx="3581400" cy="792162"/>
          </a:xfrm>
        </p:spPr>
        <p:txBody>
          <a:bodyPr/>
          <a:lstStyle/>
          <a:p>
            <a:pPr algn="l" eaLnBrk="1" hangingPunct="1"/>
            <a:r>
              <a:rPr lang="en-US" sz="4800" dirty="0" smtClean="0">
                <a:solidFill>
                  <a:schemeClr val="tx1"/>
                </a:solidFill>
                <a:latin typeface="+mn-lt"/>
                <a:ea typeface="+mn-ea"/>
                <a:cs typeface="+mn-cs"/>
              </a:rPr>
              <a:t>Vicinity</a:t>
            </a:r>
            <a:br>
              <a:rPr lang="en-US" sz="4800" dirty="0" smtClean="0">
                <a:solidFill>
                  <a:schemeClr val="tx1"/>
                </a:solidFill>
                <a:latin typeface="+mn-lt"/>
                <a:ea typeface="+mn-ea"/>
                <a:cs typeface="+mn-cs"/>
              </a:rPr>
            </a:br>
            <a:r>
              <a:rPr lang="en-US" sz="4800" dirty="0" smtClean="0">
                <a:solidFill>
                  <a:schemeClr val="tx1"/>
                </a:solidFill>
                <a:latin typeface="+mn-lt"/>
                <a:ea typeface="+mn-ea"/>
                <a:cs typeface="+mn-cs"/>
              </a:rPr>
              <a:t> </a:t>
            </a:r>
            <a:r>
              <a:rPr lang="en-US" sz="4800" dirty="0">
                <a:solidFill>
                  <a:schemeClr val="tx1"/>
                </a:solidFill>
                <a:latin typeface="+mn-lt"/>
                <a:ea typeface="+mn-ea"/>
                <a:cs typeface="+mn-cs"/>
              </a:rPr>
              <a:t>Map</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76200"/>
            <a:ext cx="5182087" cy="6708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809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2085975" cy="838200"/>
          </a:xfrm>
        </p:spPr>
        <p:txBody>
          <a:bodyPr/>
          <a:lstStyle/>
          <a:p>
            <a:pPr algn="l"/>
            <a:r>
              <a:rPr lang="en-US" sz="4800" dirty="0" smtClean="0">
                <a:solidFill>
                  <a:schemeClr val="tx1"/>
                </a:solidFill>
                <a:latin typeface="+mn-lt"/>
                <a:ea typeface="+mn-ea"/>
                <a:cs typeface="+mn-cs"/>
              </a:rPr>
              <a:t>Site </a:t>
            </a:r>
            <a:br>
              <a:rPr lang="en-US" sz="4800" dirty="0" smtClean="0">
                <a:solidFill>
                  <a:schemeClr val="tx1"/>
                </a:solidFill>
                <a:latin typeface="+mn-lt"/>
                <a:ea typeface="+mn-ea"/>
                <a:cs typeface="+mn-cs"/>
              </a:rPr>
            </a:br>
            <a:r>
              <a:rPr lang="en-US" sz="4800" dirty="0" smtClean="0">
                <a:solidFill>
                  <a:schemeClr val="tx1"/>
                </a:solidFill>
                <a:latin typeface="+mn-lt"/>
                <a:ea typeface="+mn-ea"/>
                <a:cs typeface="+mn-cs"/>
              </a:rPr>
              <a:t>Plan</a:t>
            </a:r>
            <a:endParaRPr lang="en-US" sz="4800" dirty="0">
              <a:solidFill>
                <a:schemeClr val="tx1"/>
              </a:solidFill>
              <a:latin typeface="+mn-lt"/>
              <a:ea typeface="+mn-ea"/>
              <a:cs typeface="+mn-cs"/>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28599"/>
            <a:ext cx="5410200" cy="6376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81000"/>
            <a:ext cx="530225"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V="1">
            <a:off x="1676400" y="4038600"/>
            <a:ext cx="3048000" cy="1524000"/>
          </a:xfrm>
          <a:prstGeom prst="straightConnector1">
            <a:avLst/>
          </a:prstGeom>
          <a:ln w="76200">
            <a:solidFill>
              <a:srgbClr val="FF0000"/>
            </a:solidFill>
            <a:tailEnd type="arrow"/>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146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696200" cy="792162"/>
          </a:xfrm>
        </p:spPr>
        <p:txBody>
          <a:bodyPr/>
          <a:lstStyle/>
          <a:p>
            <a:r>
              <a:rPr lang="en-US" dirty="0" smtClean="0">
                <a:solidFill>
                  <a:schemeClr val="bg1"/>
                </a:solidFill>
                <a:latin typeface="+mn-lt"/>
                <a:ea typeface="+mn-ea"/>
                <a:cs typeface="+mn-cs"/>
              </a:rPr>
              <a:t>Overhead Photo of Subject Site</a:t>
            </a:r>
            <a:endParaRPr lang="en-US" dirty="0">
              <a:solidFill>
                <a:schemeClr val="bg1"/>
              </a:solidFill>
              <a:latin typeface="+mn-lt"/>
              <a:ea typeface="+mn-ea"/>
              <a:cs typeface="+mn-cs"/>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313" y="828675"/>
            <a:ext cx="6935787"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V="1">
            <a:off x="752475" y="3276600"/>
            <a:ext cx="3048000" cy="1524000"/>
          </a:xfrm>
          <a:prstGeom prst="straightConnector1">
            <a:avLst/>
          </a:prstGeom>
          <a:ln w="76200">
            <a:solidFill>
              <a:srgbClr val="FF0000"/>
            </a:solidFill>
            <a:tailEnd type="arrow"/>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8645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
            <a:ext cx="5029200" cy="792162"/>
          </a:xfrm>
        </p:spPr>
        <p:txBody>
          <a:bodyPr/>
          <a:lstStyle/>
          <a:p>
            <a:r>
              <a:rPr lang="en-US" sz="4800" dirty="0" smtClean="0">
                <a:solidFill>
                  <a:schemeClr val="bg1"/>
                </a:solidFill>
                <a:latin typeface="+mn-lt"/>
                <a:ea typeface="+mn-ea"/>
                <a:cs typeface="+mn-cs"/>
              </a:rPr>
              <a:t>Background</a:t>
            </a:r>
            <a:endParaRPr lang="en-US" sz="4800" dirty="0">
              <a:solidFill>
                <a:schemeClr val="bg1"/>
              </a:solidFill>
              <a:latin typeface="+mn-lt"/>
              <a:ea typeface="+mn-ea"/>
              <a:cs typeface="+mn-cs"/>
            </a:endParaRPr>
          </a:p>
        </p:txBody>
      </p:sp>
      <p:sp>
        <p:nvSpPr>
          <p:cNvPr id="3" name="TextBox 2"/>
          <p:cNvSpPr txBox="1"/>
          <p:nvPr/>
        </p:nvSpPr>
        <p:spPr>
          <a:xfrm>
            <a:off x="276225" y="1219200"/>
            <a:ext cx="8534400" cy="4524315"/>
          </a:xfrm>
          <a:prstGeom prst="rect">
            <a:avLst/>
          </a:prstGeom>
          <a:noFill/>
        </p:spPr>
        <p:txBody>
          <a:bodyPr wrap="square" rtlCol="0">
            <a:spAutoFit/>
          </a:bodyPr>
          <a:lstStyle/>
          <a:p>
            <a:pPr algn="just"/>
            <a:r>
              <a:rPr lang="en-US" sz="3200" dirty="0"/>
              <a:t>The subject property is zoned General Commercial (GC).  Automotive Repair is a commercial use type defined in WCC 110.304.25, and the proposed use meets this definition. Automotive Repair is allowed in the GC zone only with a Board of Adjustment Administrative Permit per WCC Table 110.302.05.3.  The applicant is therefore seeking approval from the Board of Adjustment of the proposed Administrative Permit. </a:t>
            </a:r>
          </a:p>
        </p:txBody>
      </p:sp>
    </p:spTree>
    <p:extLst>
      <p:ext uri="{BB962C8B-B14F-4D97-AF65-F5344CB8AC3E}">
        <p14:creationId xmlns:p14="http://schemas.microsoft.com/office/powerpoint/2010/main" val="189298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
            <a:ext cx="5029200" cy="792162"/>
          </a:xfrm>
        </p:spPr>
        <p:txBody>
          <a:bodyPr/>
          <a:lstStyle/>
          <a:p>
            <a:r>
              <a:rPr lang="en-US" sz="4800" dirty="0">
                <a:solidFill>
                  <a:schemeClr val="bg1"/>
                </a:solidFill>
                <a:latin typeface="+mn-lt"/>
                <a:ea typeface="+mn-ea"/>
                <a:cs typeface="+mn-cs"/>
              </a:rPr>
              <a:t>Analysis</a:t>
            </a:r>
          </a:p>
        </p:txBody>
      </p:sp>
      <p:sp>
        <p:nvSpPr>
          <p:cNvPr id="3" name="TextBox 2"/>
          <p:cNvSpPr txBox="1"/>
          <p:nvPr/>
        </p:nvSpPr>
        <p:spPr>
          <a:xfrm>
            <a:off x="304800" y="1052185"/>
            <a:ext cx="8610600" cy="3970318"/>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t>No concerns</a:t>
            </a:r>
            <a:r>
              <a:rPr lang="en-US" sz="3600" dirty="0"/>
              <a:t>, objections, or recommendations from surrounding property </a:t>
            </a:r>
            <a:r>
              <a:rPr lang="en-US" sz="3600" dirty="0" smtClean="0"/>
              <a:t>owners</a:t>
            </a:r>
          </a:p>
          <a:p>
            <a:pPr marL="285750" indent="-285750">
              <a:buFont typeface="Arial" panose="020B0604020202020204" pitchFamily="34" charset="0"/>
              <a:buChar char="•"/>
            </a:pPr>
            <a:r>
              <a:rPr lang="en-US" sz="3600" dirty="0" smtClean="0"/>
              <a:t>Low intensity use</a:t>
            </a:r>
          </a:p>
          <a:p>
            <a:pPr marL="285750" indent="-285750">
              <a:buFont typeface="Arial" panose="020B0604020202020204" pitchFamily="34" charset="0"/>
              <a:buChar char="•"/>
            </a:pPr>
            <a:r>
              <a:rPr lang="en-US" sz="3600" dirty="0" smtClean="0"/>
              <a:t>No </a:t>
            </a:r>
            <a:r>
              <a:rPr lang="en-US" sz="3600" dirty="0"/>
              <a:t>repair will take place </a:t>
            </a:r>
            <a:endParaRPr lang="en-US" sz="3600" dirty="0" smtClean="0"/>
          </a:p>
          <a:p>
            <a:pPr marL="285750" indent="-285750">
              <a:buFont typeface="Arial" panose="020B0604020202020204" pitchFamily="34" charset="0"/>
              <a:buChar char="•"/>
            </a:pPr>
            <a:r>
              <a:rPr lang="en-US" sz="3600" dirty="0" smtClean="0"/>
              <a:t>Simple </a:t>
            </a:r>
            <a:r>
              <a:rPr lang="en-US" sz="3600" dirty="0"/>
              <a:t>diagnostic testing </a:t>
            </a:r>
            <a:r>
              <a:rPr lang="en-US" sz="3600" dirty="0" smtClean="0"/>
              <a:t>required </a:t>
            </a:r>
            <a:r>
              <a:rPr lang="en-US" sz="3600" dirty="0"/>
              <a:t>for vehicle registration </a:t>
            </a:r>
            <a:endParaRPr lang="en-US" sz="3600" dirty="0" smtClean="0"/>
          </a:p>
        </p:txBody>
      </p:sp>
    </p:spTree>
    <p:extLst>
      <p:ext uri="{BB962C8B-B14F-4D97-AF65-F5344CB8AC3E}">
        <p14:creationId xmlns:p14="http://schemas.microsoft.com/office/powerpoint/2010/main" val="876055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2344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Title 1"/>
          <p:cNvSpPr txBox="1">
            <a:spLocks/>
          </p:cNvSpPr>
          <p:nvPr/>
        </p:nvSpPr>
        <p:spPr>
          <a:xfrm>
            <a:off x="4724400" y="990600"/>
            <a:ext cx="4648200" cy="838200"/>
          </a:xfrm>
          <a:prstGeom prst="rect">
            <a:avLst/>
          </a:prstGeom>
        </p:spPr>
        <p:txBody>
          <a:bodyPr/>
          <a:lstStyle>
            <a:lvl1pPr algn="ctr" defTabSz="914400" rtl="0" eaLnBrk="1" latinLnBrk="0" hangingPunct="1">
              <a:spcBef>
                <a:spcPct val="0"/>
              </a:spcBef>
              <a:buNone/>
              <a:defRPr sz="4400" b="1" kern="1200">
                <a:solidFill>
                  <a:schemeClr val="bg1">
                    <a:lumMod val="95000"/>
                  </a:schemeClr>
                </a:solidFill>
                <a:latin typeface="+mj-lt"/>
                <a:ea typeface="+mj-ea"/>
                <a:cs typeface="+mj-cs"/>
              </a:defRPr>
            </a:lvl1pPr>
          </a:lstStyle>
          <a:p>
            <a:r>
              <a:rPr lang="en-US" sz="4800" dirty="0" smtClean="0">
                <a:solidFill>
                  <a:schemeClr val="tx1"/>
                </a:solidFill>
                <a:latin typeface="+mn-lt"/>
                <a:ea typeface="+mn-ea"/>
                <a:cs typeface="+mn-cs"/>
              </a:rPr>
              <a:t>Public </a:t>
            </a:r>
          </a:p>
          <a:p>
            <a:r>
              <a:rPr lang="en-US" sz="4800" dirty="0" smtClean="0">
                <a:solidFill>
                  <a:schemeClr val="tx1"/>
                </a:solidFill>
                <a:latin typeface="+mn-lt"/>
                <a:ea typeface="+mn-ea"/>
                <a:cs typeface="+mn-cs"/>
              </a:rPr>
              <a:t>Notice</a:t>
            </a:r>
            <a:endParaRPr lang="en-US" sz="4800" dirty="0">
              <a:solidFill>
                <a:schemeClr val="tx1"/>
              </a:solidFill>
              <a:latin typeface="+mn-lt"/>
              <a:ea typeface="+mn-ea"/>
              <a:cs typeface="+mn-cs"/>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
            <a:ext cx="4876800" cy="6709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8360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467600" cy="838200"/>
          </a:xfrm>
        </p:spPr>
        <p:txBody>
          <a:bodyPr/>
          <a:lstStyle/>
          <a:p>
            <a:r>
              <a:rPr lang="en-US" sz="4800" dirty="0">
                <a:solidFill>
                  <a:schemeClr val="bg1"/>
                </a:solidFill>
                <a:latin typeface="+mn-lt"/>
                <a:ea typeface="+mn-ea"/>
                <a:cs typeface="+mn-cs"/>
              </a:rPr>
              <a:t>Conditions of Approval</a:t>
            </a:r>
          </a:p>
        </p:txBody>
      </p:sp>
      <p:sp>
        <p:nvSpPr>
          <p:cNvPr id="3" name="Content Placeholder 2"/>
          <p:cNvSpPr>
            <a:spLocks noGrp="1"/>
          </p:cNvSpPr>
          <p:nvPr>
            <p:ph idx="1"/>
          </p:nvPr>
        </p:nvSpPr>
        <p:spPr/>
        <p:txBody>
          <a:bodyPr/>
          <a:lstStyle/>
          <a:p>
            <a:r>
              <a:rPr lang="en-US" dirty="0" smtClean="0"/>
              <a:t>Staff </a:t>
            </a:r>
            <a:r>
              <a:rPr lang="en-US" dirty="0"/>
              <a:t>is proposing minimal conditions of approval regarding aesthetics, limited to requiring that the proposed structure be painted an earth tone color to blend in with natural surroundings and that the wall or fence required between the commercial and adjacent residential uses be of long-lasting materials.</a:t>
            </a:r>
          </a:p>
        </p:txBody>
      </p:sp>
    </p:spTree>
    <p:extLst>
      <p:ext uri="{BB962C8B-B14F-4D97-AF65-F5344CB8AC3E}">
        <p14:creationId xmlns:p14="http://schemas.microsoft.com/office/powerpoint/2010/main" val="218732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PowerPoint_Template_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246D64375472D84BA13220883A134206" ma:contentTypeVersion="1" ma:contentTypeDescription="Upload an image." ma:contentTypeScope="" ma:versionID="2e55dbcb3e0b3cd6523d10bed63eb2c6">
  <xsd:schema xmlns:xsd="http://www.w3.org/2001/XMLSchema" xmlns:xs="http://www.w3.org/2001/XMLSchema" xmlns:p="http://schemas.microsoft.com/office/2006/metadata/properties" xmlns:ns1="http://schemas.microsoft.com/sharepoint/v3" xmlns:ns2="CEA9126C-A9B1-4F4A-855C-DD0F845697D2" xmlns:ns3="http://schemas.microsoft.com/sharepoint/v3/fields" xmlns:ns4="a94d8b85-37e1-4d17-8d55-8b7d207932bb" targetNamespace="http://schemas.microsoft.com/office/2006/metadata/properties" ma:root="true" ma:fieldsID="ee4acf4b2b82c25fb306546ca24d2aa9" ns1:_="" ns2:_="" ns3:_="" ns4:_="">
    <xsd:import namespace="http://schemas.microsoft.com/sharepoint/v3"/>
    <xsd:import namespace="CEA9126C-A9B1-4F4A-855C-DD0F845697D2"/>
    <xsd:import namespace="http://schemas.microsoft.com/sharepoint/v3/fields"/>
    <xsd:import namespace="a94d8b85-37e1-4d17-8d55-8b7d207932b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A9126C-A9B1-4F4A-855C-DD0F845697D2"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4d8b85-37e1-4d17-8d55-8b7d207932bb"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ImageCreateDate xmlns="CEA9126C-A9B1-4F4A-855C-DD0F845697D2" xsi:nil="true"/>
    <PublishingExpirationDate xmlns="http://schemas.microsoft.com/sharepoint/v3" xsi:nil="true"/>
    <PublishingStartDate xmlns="http://schemas.microsoft.com/sharepoint/v3" xsi:nil="true"/>
    <wic_System_Copyright xmlns="http://schemas.microsoft.com/sharepoint/v3/fields" xsi:nil="true"/>
    <_dlc_DocId xmlns="a94d8b85-37e1-4d17-8d55-8b7d207932bb">NMS6VZY55J2Y-1680097669-6</_dlc_DocId>
    <_dlc_DocIdUrl xmlns="a94d8b85-37e1-4d17-8d55-8b7d207932bb">
      <Url>http://intranet.washoecounty.us/logostemplates/_layouts/15/DocIdRedir.aspx?ID=NMS6VZY55J2Y-1680097669-6</Url>
      <Description>NMS6VZY55J2Y-1680097669-6</Description>
    </_dlc_DocIdUrl>
  </documentManagement>
</p:properties>
</file>

<file path=customXml/itemProps1.xml><?xml version="1.0" encoding="utf-8"?>
<ds:datastoreItem xmlns:ds="http://schemas.openxmlformats.org/officeDocument/2006/customXml" ds:itemID="{02D88A89-A1D7-4D40-B75F-CA47FF340A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A9126C-A9B1-4F4A-855C-DD0F845697D2"/>
    <ds:schemaRef ds:uri="http://schemas.microsoft.com/sharepoint/v3/fields"/>
    <ds:schemaRef ds:uri="a94d8b85-37e1-4d17-8d55-8b7d207932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C64AFA-9D40-4A59-8DD4-92F485636619}">
  <ds:schemaRefs>
    <ds:schemaRef ds:uri="http://schemas.microsoft.com/sharepoint/events"/>
  </ds:schemaRefs>
</ds:datastoreItem>
</file>

<file path=customXml/itemProps3.xml><?xml version="1.0" encoding="utf-8"?>
<ds:datastoreItem xmlns:ds="http://schemas.openxmlformats.org/officeDocument/2006/customXml" ds:itemID="{A7BC16CB-1CBD-402F-9378-5075DDBF9554}">
  <ds:schemaRefs>
    <ds:schemaRef ds:uri="http://schemas.microsoft.com/sharepoint/v3/contenttype/forms"/>
  </ds:schemaRefs>
</ds:datastoreItem>
</file>

<file path=customXml/itemProps4.xml><?xml version="1.0" encoding="utf-8"?>
<ds:datastoreItem xmlns:ds="http://schemas.openxmlformats.org/officeDocument/2006/customXml" ds:itemID="{2200D7ED-6620-45A0-9F13-862FEFE886A3}">
  <ds:schemaRefs>
    <ds:schemaRef ds:uri="http://purl.org/dc/terms/"/>
    <ds:schemaRef ds:uri="http://schemas.microsoft.com/office/infopath/2007/PartnerControls"/>
    <ds:schemaRef ds:uri="http://schemas.openxmlformats.org/package/2006/metadata/core-properties"/>
    <ds:schemaRef ds:uri="a94d8b85-37e1-4d17-8d55-8b7d207932bb"/>
    <ds:schemaRef ds:uri="http://schemas.microsoft.com/office/2006/documentManagement/types"/>
    <ds:schemaRef ds:uri="http://purl.org/dc/dcmitype/"/>
    <ds:schemaRef ds:uri="http://purl.org/dc/elements/1.1/"/>
    <ds:schemaRef ds:uri="http://schemas.microsoft.com/sharepoint/v3"/>
    <ds:schemaRef ds:uri="http://schemas.microsoft.com/office/2006/metadata/properties"/>
    <ds:schemaRef ds:uri="http://schemas.microsoft.com/sharepoint/v3/fields"/>
    <ds:schemaRef ds:uri="CEA9126C-A9B1-4F4A-855C-DD0F845697D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PowerPoint_Template_2015</Template>
  <TotalTime>914</TotalTime>
  <Words>349</Words>
  <Application>Microsoft Office PowerPoint</Application>
  <PresentationFormat>On-screen Show (4:3)</PresentationFormat>
  <Paragraphs>34</Paragraphs>
  <Slides>17</Slides>
  <Notes>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PowerPoint_Template_2015</vt:lpstr>
      <vt:lpstr>PowerPoint Presentation</vt:lpstr>
      <vt:lpstr>Case Description</vt:lpstr>
      <vt:lpstr>Vicinity  Map</vt:lpstr>
      <vt:lpstr>Site  Plan</vt:lpstr>
      <vt:lpstr>Overhead Photo of Subject Site</vt:lpstr>
      <vt:lpstr>Background</vt:lpstr>
      <vt:lpstr>Analysis</vt:lpstr>
      <vt:lpstr>PowerPoint Presentation</vt:lpstr>
      <vt:lpstr>Conditions of Approval</vt:lpstr>
      <vt:lpstr>PowerPoint Presentation</vt:lpstr>
      <vt:lpstr>PowerPoint Presentation</vt:lpstr>
      <vt:lpstr>PowerPoint Presentation</vt:lpstr>
      <vt:lpstr>PowerPoint Presentation</vt:lpstr>
      <vt:lpstr>PowerPoint Presentation</vt:lpstr>
      <vt:lpstr>Recommendation</vt:lpstr>
      <vt:lpstr>PowerPoint Presentation</vt:lpstr>
      <vt:lpstr>PowerPoint Presentation</vt:lpstr>
    </vt:vector>
  </TitlesOfParts>
  <Company>Washoe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mkramer</dc:creator>
  <cp:keywords>Powerpoint, Power Point, ppt</cp:keywords>
  <cp:lastModifiedBy>donna fagan</cp:lastModifiedBy>
  <cp:revision>33</cp:revision>
  <cp:lastPrinted>2014-10-07T22:54:33Z</cp:lastPrinted>
  <dcterms:created xsi:type="dcterms:W3CDTF">2015-09-25T21:46:02Z</dcterms:created>
  <dcterms:modified xsi:type="dcterms:W3CDTF">2017-04-07T21:31:20Z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0x0101009148F5A04DDD49CBA7127AADA5FB792B00AADE34325A8B49CDA8BB4DB53328F21400246D64375472D84BA13220883A134206</vt:lpwstr>
  </property>
  <property fmtid="{D5CDD505-2E9C-101B-9397-08002B2CF9AE}" pid="3" name="_dlc_DocIdItemGuid">
    <vt:lpwstr>baf4cdfa-0915-4212-a058-608c58f70eeb</vt:lpwstr>
  </property>
</Properties>
</file>